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6858000" cx="12192000"/>
  <p:notesSz cx="6858000" cy="9144000"/>
  <p:embeddedFontLst>
    <p:embeddedFont>
      <p:font typeface="Nuni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0" roundtripDataSignature="AMtx7mhVxd4Mjn5ezRYb+r6f/93PqSFd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08D14B9-3073-439B-BD4A-F70C22536EF7}">
  <a:tblStyle styleId="{608D14B9-3073-439B-BD4A-F70C22536E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regular.fntdata"/><Relationship Id="rId25" Type="http://schemas.openxmlformats.org/officeDocument/2006/relationships/slide" Target="slides/slide20.xml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acf7c6d802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Briefly cover the structure of our system and the interactions between components; subsystems &amp; framework for sub-system control and communication</a:t>
            </a:r>
            <a:endParaRPr/>
          </a:p>
        </p:txBody>
      </p:sp>
      <p:sp>
        <p:nvSpPr>
          <p:cNvPr id="197" name="Google Shape;197;gacf7c6d802_4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acf7c6d802_4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acf7c6d802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Interactions between the system and external agents;  Primary Actor = Event Judge;  Everything within the box represents tasks completed within our system environment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acf7c6d802_4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acf7c6d802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Flow of control from one activity to another;  rectangles represent system displays; 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cf7c6d802_4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acf7c6d802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system contains 4 primary objects each with their associated attributes &amp; operations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cf7c6d802_4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acf7c6d802_4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cf7c6d802_3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acf7c6d802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acf7bf790b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acf7bf790b_1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ad2fc376e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ad2fc376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cf7bf790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acf7bf790b_1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cf7bf790b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acf7bf790b_1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cf7bf790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acf7bf79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cf7bf790b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acf7bf790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chemeClr val="dk1"/>
                </a:solidFill>
              </a:rPr>
              <a:t>Acceptance Criteria:</a:t>
            </a:r>
            <a:r>
              <a:rPr lang="en-US" sz="1200">
                <a:solidFill>
                  <a:schemeClr val="dk1"/>
                </a:solidFill>
              </a:rPr>
              <a:t>	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Ability to toggle between current work (taking scores) and searching the database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Search bar for name, that delivers scores by class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Must be fast, and easy to read as to not detract from competition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acf7bf790b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acf7bf790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The file should only be uploaded once, but used internally multiple times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User interface and give users multiple options to upload files by including a drag-and-drop box along with traditional file input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Require users to submit a set naming convention of TermLAB files that we can later parse for information such as the date of the event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acf7bf790b_0_12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acf7bf790b_0_1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Output accurate to 2 decimal places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Text color changes on competitors who tie (have the exact same score) with each other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Outputs the text file input as an easy to comprehend ranking list in less than 3 seconds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acf7bf790b_0_1839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gacf7bf790b_0_1839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gacf7bf790b_0_1839"/>
          <p:cNvSpPr/>
          <p:nvPr/>
        </p:nvSpPr>
        <p:spPr>
          <a:xfrm rot="10800000">
            <a:off x="6745206" y="-100"/>
            <a:ext cx="5446800" cy="27369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gacf7bf790b_0_1839"/>
          <p:cNvSpPr/>
          <p:nvPr/>
        </p:nvSpPr>
        <p:spPr>
          <a:xfrm>
            <a:off x="271033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gacf7bf790b_0_1839"/>
          <p:cNvGrpSpPr/>
          <p:nvPr/>
        </p:nvGrpSpPr>
        <p:grpSpPr>
          <a:xfrm>
            <a:off x="340259" y="790"/>
            <a:ext cx="3000409" cy="1392365"/>
            <a:chOff x="255200" y="592"/>
            <a:chExt cx="2250363" cy="1044300"/>
          </a:xfrm>
        </p:grpSpPr>
        <p:sp>
          <p:nvSpPr>
            <p:cNvPr id="15" name="Google Shape;15;gacf7bf790b_0_1839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gacf7bf790b_0_1839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gacf7bf790b_0_1839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gacf7bf790b_0_1839"/>
          <p:cNvGrpSpPr/>
          <p:nvPr/>
        </p:nvGrpSpPr>
        <p:grpSpPr>
          <a:xfrm>
            <a:off x="1207163" y="790"/>
            <a:ext cx="3000409" cy="1392365"/>
            <a:chOff x="905395" y="592"/>
            <a:chExt cx="2250363" cy="1044300"/>
          </a:xfrm>
        </p:grpSpPr>
        <p:sp>
          <p:nvSpPr>
            <p:cNvPr id="19" name="Google Shape;19;gacf7bf790b_0_183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gacf7bf790b_0_1839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gacf7bf790b_0_1839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gacf7bf790b_0_1839"/>
          <p:cNvGrpSpPr/>
          <p:nvPr/>
        </p:nvGrpSpPr>
        <p:grpSpPr>
          <a:xfrm>
            <a:off x="9409957" y="6784"/>
            <a:ext cx="2468376" cy="1002839"/>
            <a:chOff x="6917201" y="0"/>
            <a:chExt cx="2227777" cy="863400"/>
          </a:xfrm>
        </p:grpSpPr>
        <p:sp>
          <p:nvSpPr>
            <p:cNvPr id="23" name="Google Shape;23;gacf7bf790b_0_183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gacf7bf790b_0_183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gacf7bf790b_0_183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gacf7bf790b_0_1839"/>
          <p:cNvGrpSpPr/>
          <p:nvPr/>
        </p:nvGrpSpPr>
        <p:grpSpPr>
          <a:xfrm>
            <a:off x="8737606" y="5623802"/>
            <a:ext cx="3185498" cy="1234317"/>
            <a:chOff x="6917201" y="0"/>
            <a:chExt cx="2227777" cy="863400"/>
          </a:xfrm>
        </p:grpSpPr>
        <p:sp>
          <p:nvSpPr>
            <p:cNvPr id="27" name="Google Shape;27;gacf7bf790b_0_183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gacf7bf790b_0_183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gacf7bf790b_0_183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gacf7bf790b_0_1839"/>
          <p:cNvGrpSpPr/>
          <p:nvPr/>
        </p:nvGrpSpPr>
        <p:grpSpPr>
          <a:xfrm>
            <a:off x="265762" y="5407536"/>
            <a:ext cx="3727293" cy="1444382"/>
            <a:chOff x="6917201" y="0"/>
            <a:chExt cx="2227777" cy="863400"/>
          </a:xfrm>
        </p:grpSpPr>
        <p:sp>
          <p:nvSpPr>
            <p:cNvPr id="31" name="Google Shape;31;gacf7bf790b_0_183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gacf7bf790b_0_183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gacf7bf790b_0_183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gacf7bf790b_0_1839"/>
          <p:cNvSpPr txBox="1"/>
          <p:nvPr>
            <p:ph type="ctrTitle"/>
          </p:nvPr>
        </p:nvSpPr>
        <p:spPr>
          <a:xfrm>
            <a:off x="2478271" y="2430444"/>
            <a:ext cx="7148400" cy="1930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35" name="Google Shape;35;gacf7bf790b_0_1839"/>
          <p:cNvSpPr txBox="1"/>
          <p:nvPr>
            <p:ph idx="1" type="subTitle"/>
          </p:nvPr>
        </p:nvSpPr>
        <p:spPr>
          <a:xfrm>
            <a:off x="2478267" y="4550878"/>
            <a:ext cx="7148400" cy="69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gacf7bf790b_0_1839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cf7bf790b_0_1939"/>
          <p:cNvSpPr/>
          <p:nvPr/>
        </p:nvSpPr>
        <p:spPr>
          <a:xfrm flipH="1">
            <a:off x="7425600" y="3778767"/>
            <a:ext cx="4766400" cy="3079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gacf7bf790b_0_1939"/>
          <p:cNvGrpSpPr/>
          <p:nvPr/>
        </p:nvGrpSpPr>
        <p:grpSpPr>
          <a:xfrm>
            <a:off x="7945629" y="5492768"/>
            <a:ext cx="3361269" cy="1365553"/>
            <a:chOff x="6917201" y="0"/>
            <a:chExt cx="2227777" cy="863400"/>
          </a:xfrm>
        </p:grpSpPr>
        <p:sp>
          <p:nvSpPr>
            <p:cNvPr id="112" name="Google Shape;112;gacf7bf790b_0_193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gacf7bf790b_0_193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gacf7bf790b_0_193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gacf7bf790b_0_1939"/>
          <p:cNvGrpSpPr/>
          <p:nvPr/>
        </p:nvGrpSpPr>
        <p:grpSpPr>
          <a:xfrm>
            <a:off x="265762" y="3"/>
            <a:ext cx="3727293" cy="1444382"/>
            <a:chOff x="6917201" y="0"/>
            <a:chExt cx="2227777" cy="863400"/>
          </a:xfrm>
        </p:grpSpPr>
        <p:sp>
          <p:nvSpPr>
            <p:cNvPr id="116" name="Google Shape;116;gacf7bf790b_0_193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gacf7bf790b_0_193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gacf7bf790b_0_193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gacf7bf790b_0_1939"/>
          <p:cNvSpPr txBox="1"/>
          <p:nvPr>
            <p:ph hasCustomPrompt="1" type="title"/>
          </p:nvPr>
        </p:nvSpPr>
        <p:spPr>
          <a:xfrm>
            <a:off x="1847800" y="1845133"/>
            <a:ext cx="8496300" cy="1839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gacf7bf790b_0_1939"/>
          <p:cNvSpPr txBox="1"/>
          <p:nvPr>
            <p:ph idx="1" type="body"/>
          </p:nvPr>
        </p:nvSpPr>
        <p:spPr>
          <a:xfrm>
            <a:off x="1847800" y="3818467"/>
            <a:ext cx="8496300" cy="85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ctr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ctr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ctr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ctr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ctr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ctr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ctr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ctr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1" name="Google Shape;121;gacf7bf790b_0_1939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cf7bf790b_0_1952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acf7bf790b_0_195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26" name="Google Shape;126;gacf7bf790b_0_195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127" name="Google Shape;127;gacf7bf790b_0_195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gacf7bf790b_0_195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gacf7bf790b_0_195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cf7bf790b_0_196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32" name="Google Shape;132;gacf7bf790b_0_1960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133" name="Google Shape;133;gacf7bf790b_0_1960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134" name="Google Shape;134;gacf7bf790b_0_196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gacf7bf790b_0_196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gacf7bf790b_0_196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acf7bf790b_0_1867"/>
          <p:cNvSpPr/>
          <p:nvPr/>
        </p:nvSpPr>
        <p:spPr>
          <a:xfrm flipH="1">
            <a:off x="6342900" y="3079200"/>
            <a:ext cx="5849100" cy="3778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gacf7bf790b_0_1867"/>
          <p:cNvGrpSpPr/>
          <p:nvPr/>
        </p:nvGrpSpPr>
        <p:grpSpPr>
          <a:xfrm>
            <a:off x="7458691" y="5281486"/>
            <a:ext cx="3880118" cy="1576482"/>
            <a:chOff x="6917201" y="0"/>
            <a:chExt cx="2227777" cy="863400"/>
          </a:xfrm>
        </p:grpSpPr>
        <p:sp>
          <p:nvSpPr>
            <p:cNvPr id="40" name="Google Shape;40;gacf7bf790b_0_186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gacf7bf790b_0_186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gacf7bf790b_0_1867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gacf7bf790b_0_1867"/>
          <p:cNvGrpSpPr/>
          <p:nvPr/>
        </p:nvGrpSpPr>
        <p:grpSpPr>
          <a:xfrm>
            <a:off x="265762" y="3"/>
            <a:ext cx="3727293" cy="1444382"/>
            <a:chOff x="6917201" y="0"/>
            <a:chExt cx="2227777" cy="863400"/>
          </a:xfrm>
        </p:grpSpPr>
        <p:sp>
          <p:nvSpPr>
            <p:cNvPr id="44" name="Google Shape;44;gacf7bf790b_0_186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gacf7bf790b_0_186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gacf7bf790b_0_1867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gacf7bf790b_0_1867"/>
          <p:cNvSpPr txBox="1"/>
          <p:nvPr>
            <p:ph type="title"/>
          </p:nvPr>
        </p:nvSpPr>
        <p:spPr>
          <a:xfrm>
            <a:off x="2518245" y="2328133"/>
            <a:ext cx="7170000" cy="219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gacf7bf790b_0_1867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acf7bf790b_0_1879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gacf7bf790b_0_1879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gacf7bf790b_0_1879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gacf7bf790b_0_1879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4" name="Google Shape;54;gacf7bf790b_0_1879"/>
          <p:cNvSpPr txBox="1"/>
          <p:nvPr>
            <p:ph idx="1" type="body"/>
          </p:nvPr>
        </p:nvSpPr>
        <p:spPr>
          <a:xfrm>
            <a:off x="1092200" y="2654300"/>
            <a:ext cx="10007700" cy="326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5" name="Google Shape;55;gacf7bf790b_0_1879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cf7bf790b_0_1886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gacf7bf790b_0_1886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gacf7bf790b_0_1886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gacf7bf790b_0_1886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1" name="Google Shape;61;gacf7bf790b_0_1886"/>
          <p:cNvSpPr txBox="1"/>
          <p:nvPr>
            <p:ph idx="1" type="body"/>
          </p:nvPr>
        </p:nvSpPr>
        <p:spPr>
          <a:xfrm>
            <a:off x="1092200" y="2654300"/>
            <a:ext cx="4914900" cy="326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2" name="Google Shape;62;gacf7bf790b_0_1886"/>
          <p:cNvSpPr txBox="1"/>
          <p:nvPr>
            <p:ph idx="2" type="body"/>
          </p:nvPr>
        </p:nvSpPr>
        <p:spPr>
          <a:xfrm>
            <a:off x="6184900" y="2654300"/>
            <a:ext cx="4914900" cy="326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3" name="Google Shape;63;gacf7bf790b_0_1886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cf7bf790b_0_1894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gacf7bf790b_0_1894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gacf7bf790b_0_1894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gacf7bf790b_0_1894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9" name="Google Shape;69;gacf7bf790b_0_1894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cf7bf790b_0_1900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acf7bf790b_0_1900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gacf7bf790b_0_1900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acf7bf790b_0_1900"/>
          <p:cNvSpPr txBox="1"/>
          <p:nvPr>
            <p:ph type="title"/>
          </p:nvPr>
        </p:nvSpPr>
        <p:spPr>
          <a:xfrm>
            <a:off x="1092200" y="1127467"/>
            <a:ext cx="4945500" cy="184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75" name="Google Shape;75;gacf7bf790b_0_1900"/>
          <p:cNvSpPr txBox="1"/>
          <p:nvPr>
            <p:ph idx="1" type="body"/>
          </p:nvPr>
        </p:nvSpPr>
        <p:spPr>
          <a:xfrm>
            <a:off x="1107600" y="3092067"/>
            <a:ext cx="4945500" cy="282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76" name="Google Shape;76;gacf7bf790b_0_1900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cf7bf790b_0_1907"/>
          <p:cNvSpPr/>
          <p:nvPr/>
        </p:nvSpPr>
        <p:spPr>
          <a:xfrm>
            <a:off x="0" y="3764192"/>
            <a:ext cx="9825600" cy="30891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acf7bf790b_0_1907"/>
          <p:cNvSpPr/>
          <p:nvPr/>
        </p:nvSpPr>
        <p:spPr>
          <a:xfrm flipH="1">
            <a:off x="4777714" y="2072150"/>
            <a:ext cx="7413900" cy="47859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gacf7bf790b_0_1907"/>
          <p:cNvGrpSpPr/>
          <p:nvPr/>
        </p:nvGrpSpPr>
        <p:grpSpPr>
          <a:xfrm>
            <a:off x="341189" y="-11"/>
            <a:ext cx="3001758" cy="1391229"/>
            <a:chOff x="3961956" y="4383950"/>
            <a:chExt cx="1160548" cy="548700"/>
          </a:xfrm>
        </p:grpSpPr>
        <p:sp>
          <p:nvSpPr>
            <p:cNvPr id="81" name="Google Shape;81;gacf7bf790b_0_1907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gacf7bf790b_0_1907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gacf7bf790b_0_1907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gacf7bf790b_0_1907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gacf7bf790b_0_1907"/>
          <p:cNvGrpSpPr/>
          <p:nvPr/>
        </p:nvGrpSpPr>
        <p:grpSpPr>
          <a:xfrm>
            <a:off x="46579" y="6029501"/>
            <a:ext cx="2124408" cy="822734"/>
            <a:chOff x="6917201" y="0"/>
            <a:chExt cx="2227777" cy="863400"/>
          </a:xfrm>
        </p:grpSpPr>
        <p:sp>
          <p:nvSpPr>
            <p:cNvPr id="86" name="Google Shape;86;gacf7bf790b_0_190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acf7bf790b_0_190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gacf7bf790b_0_1907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gacf7bf790b_0_1907"/>
          <p:cNvGrpSpPr/>
          <p:nvPr/>
        </p:nvGrpSpPr>
        <p:grpSpPr>
          <a:xfrm>
            <a:off x="7848470" y="1657"/>
            <a:ext cx="4343273" cy="1681990"/>
            <a:chOff x="6917201" y="0"/>
            <a:chExt cx="2227777" cy="863400"/>
          </a:xfrm>
        </p:grpSpPr>
        <p:sp>
          <p:nvSpPr>
            <p:cNvPr id="90" name="Google Shape;90;gacf7bf790b_0_190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gacf7bf790b_0_190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gacf7bf790b_0_1907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gacf7bf790b_0_1907"/>
          <p:cNvSpPr txBox="1"/>
          <p:nvPr>
            <p:ph type="title"/>
          </p:nvPr>
        </p:nvSpPr>
        <p:spPr>
          <a:xfrm>
            <a:off x="1858572" y="1734861"/>
            <a:ext cx="8489100" cy="3385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/>
        </p:txBody>
      </p:sp>
      <p:sp>
        <p:nvSpPr>
          <p:cNvPr id="94" name="Google Shape;94;gacf7bf790b_0_1907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cf7bf790b_0_1925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acf7bf790b_0_1925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acf7bf790b_0_1925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acf7bf790b_0_1925"/>
          <p:cNvSpPr txBox="1"/>
          <p:nvPr>
            <p:ph type="title"/>
          </p:nvPr>
        </p:nvSpPr>
        <p:spPr>
          <a:xfrm>
            <a:off x="1092200" y="1127467"/>
            <a:ext cx="8565600" cy="939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00" name="Google Shape;100;gacf7bf790b_0_1925"/>
          <p:cNvSpPr txBox="1"/>
          <p:nvPr>
            <p:ph idx="1" type="subTitle"/>
          </p:nvPr>
        </p:nvSpPr>
        <p:spPr>
          <a:xfrm>
            <a:off x="1092200" y="2067600"/>
            <a:ext cx="78132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gacf7bf790b_0_1925"/>
          <p:cNvSpPr txBox="1"/>
          <p:nvPr>
            <p:ph idx="2" type="body"/>
          </p:nvPr>
        </p:nvSpPr>
        <p:spPr>
          <a:xfrm>
            <a:off x="1092200" y="3289400"/>
            <a:ext cx="7813200" cy="2793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02" name="Google Shape;102;gacf7bf790b_0_1925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cf7bf790b_0_1933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acf7bf790b_0_1933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acf7bf790b_0_1933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acf7bf790b_0_1933"/>
          <p:cNvSpPr txBox="1"/>
          <p:nvPr>
            <p:ph idx="1" type="body"/>
          </p:nvPr>
        </p:nvSpPr>
        <p:spPr>
          <a:xfrm>
            <a:off x="437367" y="5551333"/>
            <a:ext cx="9886800" cy="806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08" name="Google Shape;108;gacf7bf790b_0_1933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acf7bf790b_0_183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gacf7bf790b_0_1835"/>
          <p:cNvSpPr txBox="1"/>
          <p:nvPr>
            <p:ph idx="1" type="body"/>
          </p:nvPr>
        </p:nvSpPr>
        <p:spPr>
          <a:xfrm>
            <a:off x="415600" y="1536633"/>
            <a:ext cx="11360700" cy="45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Calibri"/>
              <a:buChar char="●"/>
              <a:defRPr sz="17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238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●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●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gacf7bf790b_0_1835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"/>
          <p:cNvSpPr txBox="1"/>
          <p:nvPr>
            <p:ph type="ctrTitle"/>
          </p:nvPr>
        </p:nvSpPr>
        <p:spPr>
          <a:xfrm>
            <a:off x="1524000" y="2354337"/>
            <a:ext cx="91440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lang="en-US"/>
              <a:t>SoundScorez</a:t>
            </a:r>
            <a:endParaRPr/>
          </a:p>
        </p:txBody>
      </p:sp>
      <p:sp>
        <p:nvSpPr>
          <p:cNvPr id="142" name="Google Shape;142;p1"/>
          <p:cNvSpPr txBox="1"/>
          <p:nvPr>
            <p:ph idx="1" type="subTitle"/>
          </p:nvPr>
        </p:nvSpPr>
        <p:spPr>
          <a:xfrm>
            <a:off x="1524000" y="3619680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Reese Champagne, Jeanne Yedo, Walter Cunningham, Mark Doronio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acf7c6d802_4_15"/>
          <p:cNvSpPr txBox="1"/>
          <p:nvPr>
            <p:ph type="title"/>
          </p:nvPr>
        </p:nvSpPr>
        <p:spPr>
          <a:xfrm>
            <a:off x="1858572" y="1734861"/>
            <a:ext cx="8489100" cy="338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Architecture &amp; Design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acf7c6d802_4_10"/>
          <p:cNvSpPr txBox="1"/>
          <p:nvPr>
            <p:ph type="title"/>
          </p:nvPr>
        </p:nvSpPr>
        <p:spPr>
          <a:xfrm>
            <a:off x="270275" y="284467"/>
            <a:ext cx="4945500" cy="184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Interaction Model:  Use Case </a:t>
            </a:r>
            <a:endParaRPr/>
          </a:p>
        </p:txBody>
      </p:sp>
      <p:pic>
        <p:nvPicPr>
          <p:cNvPr id="205" name="Google Shape;205;gacf7c6d802_4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2025" y="344200"/>
            <a:ext cx="6407500" cy="574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acf7c6d802_4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425" y="2293525"/>
            <a:ext cx="4669151" cy="308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cf7c6d802_4_0"/>
          <p:cNvSpPr txBox="1"/>
          <p:nvPr>
            <p:ph type="title"/>
          </p:nvPr>
        </p:nvSpPr>
        <p:spPr>
          <a:xfrm>
            <a:off x="277400" y="274000"/>
            <a:ext cx="4485600" cy="181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Context Model: Activity Diagram</a:t>
            </a:r>
            <a:endParaRPr/>
          </a:p>
        </p:txBody>
      </p:sp>
      <p:sp>
        <p:nvSpPr>
          <p:cNvPr id="212" name="Google Shape;212;gacf7c6d802_4_0"/>
          <p:cNvSpPr txBox="1"/>
          <p:nvPr>
            <p:ph idx="1" type="body"/>
          </p:nvPr>
        </p:nvSpPr>
        <p:spPr>
          <a:xfrm>
            <a:off x="741050" y="1801925"/>
            <a:ext cx="3158100" cy="4126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Simple navigation through the SoundScorez web application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b="1" lang="en-US"/>
              <a:t>5 Primary Screens</a:t>
            </a:r>
            <a:endParaRPr b="1"/>
          </a:p>
          <a:p>
            <a:pPr indent="-336550" lvl="0" marL="45720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US">
                <a:solidFill>
                  <a:srgbClr val="000000"/>
                </a:solidFill>
              </a:rPr>
              <a:t>Main (Home)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US">
                <a:solidFill>
                  <a:srgbClr val="000000"/>
                </a:solidFill>
              </a:rPr>
              <a:t>Input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-US">
                <a:solidFill>
                  <a:srgbClr val="000000"/>
                </a:solidFill>
              </a:rPr>
              <a:t>Summary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Winner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Lookup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Standings</a:t>
            </a:r>
            <a:endParaRPr/>
          </a:p>
        </p:txBody>
      </p:sp>
      <p:pic>
        <p:nvPicPr>
          <p:cNvPr id="213" name="Google Shape;213;gacf7c6d802_4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4175" y="1247400"/>
            <a:ext cx="7338525" cy="492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acf7c6d802_4_5"/>
          <p:cNvSpPr txBox="1"/>
          <p:nvPr>
            <p:ph type="title"/>
          </p:nvPr>
        </p:nvSpPr>
        <p:spPr>
          <a:xfrm>
            <a:off x="280800" y="284467"/>
            <a:ext cx="4945500" cy="184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Structural Model:  Class Diagram</a:t>
            </a:r>
            <a:endParaRPr/>
          </a:p>
        </p:txBody>
      </p:sp>
      <p:sp>
        <p:nvSpPr>
          <p:cNvPr id="219" name="Google Shape;219;gacf7c6d802_4_5"/>
          <p:cNvSpPr txBox="1"/>
          <p:nvPr>
            <p:ph idx="1" type="body"/>
          </p:nvPr>
        </p:nvSpPr>
        <p:spPr>
          <a:xfrm>
            <a:off x="783550" y="2023225"/>
            <a:ext cx="3031200" cy="3983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Primary Objects</a:t>
            </a:r>
            <a:endParaRPr b="1"/>
          </a:p>
          <a:p>
            <a:pPr indent="-336550" lvl="0" marL="45720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mainScreen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inputScreen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summaryScreen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backupDatabase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b="1" lang="en-US"/>
              <a:t>Attributes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rPr b="1" lang="en-US"/>
              <a:t>Operations</a:t>
            </a:r>
            <a:endParaRPr b="1"/>
          </a:p>
        </p:txBody>
      </p:sp>
      <p:pic>
        <p:nvPicPr>
          <p:cNvPr id="220" name="Google Shape;220;gacf7c6d802_4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3050" y="1411550"/>
            <a:ext cx="7797225" cy="466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cf7c6d802_4_28"/>
          <p:cNvSpPr txBox="1"/>
          <p:nvPr>
            <p:ph type="title"/>
          </p:nvPr>
        </p:nvSpPr>
        <p:spPr>
          <a:xfrm>
            <a:off x="267425" y="268817"/>
            <a:ext cx="4945500" cy="184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Physical View:  Backup Database</a:t>
            </a:r>
            <a:endParaRPr/>
          </a:p>
        </p:txBody>
      </p:sp>
      <p:sp>
        <p:nvSpPr>
          <p:cNvPr id="226" name="Google Shape;226;gacf7c6d802_4_28"/>
          <p:cNvSpPr txBox="1"/>
          <p:nvPr>
            <p:ph idx="1" type="body"/>
          </p:nvPr>
        </p:nvSpPr>
        <p:spPr>
          <a:xfrm>
            <a:off x="644100" y="2203150"/>
            <a:ext cx="3660600" cy="4110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SQLite Database Deployment</a:t>
            </a:r>
            <a:endParaRPr/>
          </a:p>
          <a:p>
            <a:pPr indent="-336550" lvl="0" marL="457200" rtl="0" algn="l">
              <a:spcBef>
                <a:spcPts val="210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Local rather than hosted on a separate database server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/>
              <a:t>Interaction with our client server through manipulation and modification statements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gacf7c6d802_4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0400" y="426450"/>
            <a:ext cx="6105000" cy="60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/>
          <p:nvPr>
            <p:ph idx="4294967295"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Quality Plan</a:t>
            </a:r>
            <a:endParaRPr/>
          </a:p>
        </p:txBody>
      </p:sp>
      <p:sp>
        <p:nvSpPr>
          <p:cNvPr id="233" name="Google Shape;233;p6"/>
          <p:cNvSpPr txBox="1"/>
          <p:nvPr/>
        </p:nvSpPr>
        <p:spPr>
          <a:xfrm>
            <a:off x="753350" y="1558625"/>
            <a:ext cx="10600500" cy="47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High quality through vigorous testing of function processes and system attributes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Interface designed for 2 different groups: Facilitators and Competitors/Spectators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○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Facilitators will focus on creating new competition instances, sorting results, and uploading TermLab files to the website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○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Competitors/Spectors will focus on searching competition standings and filtering results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Change Process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○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High Priority - Fixed ASAP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○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Medium Priority - Pushed out on next release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○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Low Priority - Pushed out on future release as time permits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●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Version Release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○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Plan release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○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Build release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○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Test user acceptance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○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Prepare release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○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Deploy Release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8" name="Google Shape;238;gacf7c6d802_3_4"/>
          <p:cNvGraphicFramePr/>
          <p:nvPr/>
        </p:nvGraphicFramePr>
        <p:xfrm>
          <a:off x="2214975" y="1413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{608D14B9-3073-439B-BD4A-F70C22536EF7}</a:tableStyleId>
              </a:tblPr>
              <a:tblGrid>
                <a:gridCol w="3881025"/>
                <a:gridCol w="3881025"/>
              </a:tblGrid>
              <a:tr h="446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Risks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Mitigation</a:t>
                      </a:r>
                      <a:endParaRPr b="1" sz="1100"/>
                    </a:p>
                  </a:txBody>
                  <a:tcPr marT="63500" marB="63500" marR="63500" marL="63500"/>
                </a:tc>
              </a:tr>
              <a:tr h="70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Incoherent coding styles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Written set of rules regarding programming style and formatting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16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Lack of pre-developed programs - Ground of build style does not come with any proven-working programs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Each object should be made to be compatible and flexible with other parts of the program so they are able to be implemented elsewhere within the program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446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Lack of communication with end-client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Regular updates sent to client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16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Implementation trouble with TermLab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Make sure the program is able to decipher and present the information exported from the TermLab program. Communicate issues with TermLab team for guidance</a:t>
                      </a:r>
                      <a:endParaRPr sz="11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239" name="Google Shape;239;gacf7c6d802_3_4"/>
          <p:cNvSpPr txBox="1"/>
          <p:nvPr/>
        </p:nvSpPr>
        <p:spPr>
          <a:xfrm>
            <a:off x="4090350" y="610450"/>
            <a:ext cx="40113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latin typeface="Calibri"/>
                <a:ea typeface="Calibri"/>
                <a:cs typeface="Calibri"/>
                <a:sym typeface="Calibri"/>
              </a:rPr>
              <a:t>Risks and Risk Management</a:t>
            </a:r>
            <a:endParaRPr b="1" sz="2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gacf7bf790b_1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0" y="704850"/>
            <a:ext cx="9715500" cy="54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Management Approach</a:t>
            </a:r>
            <a:endParaRPr/>
          </a:p>
        </p:txBody>
      </p:sp>
      <p:sp>
        <p:nvSpPr>
          <p:cNvPr id="250" name="Google Shape;250;p4"/>
          <p:cNvSpPr txBox="1"/>
          <p:nvPr>
            <p:ph idx="4294967295" type="body"/>
          </p:nvPr>
        </p:nvSpPr>
        <p:spPr>
          <a:xfrm>
            <a:off x="838200" y="2400375"/>
            <a:ext cx="4980600" cy="37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Trello was used to keep track of progress and work divided between the team members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Discord used to communicate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Weekly sprints with work divided between each member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Weekly meetings to go over work completed, any work that may of been backlogged, and work needed for the next sprint</a:t>
            </a:r>
            <a:endParaRPr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4"/>
          <p:cNvPicPr preferRelativeResize="0"/>
          <p:nvPr/>
        </p:nvPicPr>
        <p:blipFill rotWithShape="1">
          <a:blip r:embed="rId3">
            <a:alphaModFix/>
          </a:blip>
          <a:srcRect b="5871" l="586" r="38299" t="20642"/>
          <a:stretch/>
        </p:blipFill>
        <p:spPr>
          <a:xfrm>
            <a:off x="6117650" y="2489787"/>
            <a:ext cx="4488073" cy="359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ad2fc376e4_0_0"/>
          <p:cNvSpPr txBox="1"/>
          <p:nvPr>
            <p:ph type="title"/>
          </p:nvPr>
        </p:nvSpPr>
        <p:spPr>
          <a:xfrm>
            <a:off x="1092150" y="1105092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Kanban Overall	</a:t>
            </a:r>
            <a:endParaRPr/>
          </a:p>
        </p:txBody>
      </p:sp>
      <p:sp>
        <p:nvSpPr>
          <p:cNvPr id="257" name="Google Shape;257;gad2fc376e4_0_0"/>
          <p:cNvSpPr txBox="1"/>
          <p:nvPr>
            <p:ph idx="1" type="body"/>
          </p:nvPr>
        </p:nvSpPr>
        <p:spPr>
          <a:xfrm>
            <a:off x="1092200" y="2654300"/>
            <a:ext cx="4078500" cy="32640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Easy to keep track of work through each sprint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Specifically divided work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Week by Week planning</a:t>
            </a:r>
            <a:endParaRPr/>
          </a:p>
        </p:txBody>
      </p:sp>
      <p:sp>
        <p:nvSpPr>
          <p:cNvPr id="258" name="Google Shape;258;gad2fc376e4_0_0"/>
          <p:cNvSpPr txBox="1"/>
          <p:nvPr>
            <p:ph idx="1" type="body"/>
          </p:nvPr>
        </p:nvSpPr>
        <p:spPr>
          <a:xfrm>
            <a:off x="6119200" y="2654300"/>
            <a:ext cx="4078500" cy="32640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More consistent weekly meetings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Planning work throughout the week instead of one or two days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Better communication between all team members (Different communication program)</a:t>
            </a:r>
            <a:endParaRPr/>
          </a:p>
        </p:txBody>
      </p:sp>
      <p:sp>
        <p:nvSpPr>
          <p:cNvPr id="259" name="Google Shape;259;gad2fc376e4_0_0"/>
          <p:cNvSpPr txBox="1"/>
          <p:nvPr/>
        </p:nvSpPr>
        <p:spPr>
          <a:xfrm>
            <a:off x="2401250" y="2269450"/>
            <a:ext cx="14604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alibri"/>
                <a:ea typeface="Calibri"/>
                <a:cs typeface="Calibri"/>
                <a:sym typeface="Calibri"/>
              </a:rPr>
              <a:t>What went well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ad2fc376e4_0_0"/>
          <p:cNvSpPr txBox="1"/>
          <p:nvPr/>
        </p:nvSpPr>
        <p:spPr>
          <a:xfrm>
            <a:off x="7011400" y="2269450"/>
            <a:ext cx="2294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Calibri"/>
                <a:ea typeface="Calibri"/>
                <a:cs typeface="Calibri"/>
                <a:sym typeface="Calibri"/>
              </a:rPr>
              <a:t>What could of gone better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Introduction to Audio Competitions</a:t>
            </a:r>
            <a:endParaRPr/>
          </a:p>
        </p:txBody>
      </p:sp>
      <p:sp>
        <p:nvSpPr>
          <p:cNvPr id="148" name="Google Shape;148;p2"/>
          <p:cNvSpPr txBox="1"/>
          <p:nvPr>
            <p:ph idx="1" type="body"/>
          </p:nvPr>
        </p:nvSpPr>
        <p:spPr>
          <a:xfrm>
            <a:off x="1092200" y="2654300"/>
            <a:ext cx="10007700" cy="3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Outside events where audio vehicles line up to get their systems metered for loudness (dB)</a:t>
            </a:r>
            <a:br>
              <a:rPr lang="en-US"/>
            </a:br>
            <a:endParaRPr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TermLab software accurately measures SPL to .01 dB</a:t>
            </a:r>
            <a:br>
              <a:rPr lang="en-US"/>
            </a:br>
            <a:endParaRPr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Variety of classes for specific types of audio cars (demo, burp, build type)</a:t>
            </a:r>
            <a:br>
              <a:rPr lang="en-US"/>
            </a:br>
            <a:endParaRPr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Most of the time, the TermLab meter goes on the interior passenger windshield</a:t>
            </a:r>
            <a:br>
              <a:rPr lang="en-US"/>
            </a:br>
            <a:endParaRPr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Bowling trophy for most small competitions, but national finals has an actual trophy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7"/>
          <p:cNvSpPr txBox="1"/>
          <p:nvPr>
            <p:ph type="title"/>
          </p:nvPr>
        </p:nvSpPr>
        <p:spPr>
          <a:xfrm>
            <a:off x="1858572" y="1734861"/>
            <a:ext cx="8489100" cy="338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Conclusion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cf7bf790b_1_1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Current </a:t>
            </a:r>
            <a:r>
              <a:rPr lang="en-US"/>
              <a:t>Environment</a:t>
            </a:r>
            <a:endParaRPr/>
          </a:p>
        </p:txBody>
      </p:sp>
      <p:sp>
        <p:nvSpPr>
          <p:cNvPr id="154" name="Google Shape;154;gacf7bf790b_1_1"/>
          <p:cNvSpPr txBox="1"/>
          <p:nvPr>
            <p:ph idx="1" type="body"/>
          </p:nvPr>
        </p:nvSpPr>
        <p:spPr>
          <a:xfrm>
            <a:off x="1092200" y="2654300"/>
            <a:ext cx="10007700" cy="3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Once a vehicle has metered, the judge handwrites the name, class, and score of the competitor</a:t>
            </a:r>
            <a:br>
              <a:rPr lang="en-US"/>
            </a:br>
            <a:endParaRPr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After the event, the judge types all of the scores and classes in an email to the coordinator</a:t>
            </a:r>
            <a:br>
              <a:rPr lang="en-US"/>
            </a:br>
            <a:endParaRPr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The coordinator then types the information from the email into an Excel Spreadsheet and runs calculations to sort the results</a:t>
            </a:r>
            <a:br>
              <a:rPr lang="en-US"/>
            </a:br>
            <a:endParaRPr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/>
              <a:t>Finally, the coordinator takes the Excel information and creates a score page similar to Fig. 1 on the BassWars website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gacf7bf790b_1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150" y="281475"/>
            <a:ext cx="8145073" cy="629729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acf7bf790b_1_13"/>
          <p:cNvSpPr txBox="1"/>
          <p:nvPr/>
        </p:nvSpPr>
        <p:spPr>
          <a:xfrm flipH="1">
            <a:off x="604925" y="396300"/>
            <a:ext cx="9762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Fig. 1</a:t>
            </a:r>
            <a:endParaRPr sz="2200"/>
          </a:p>
        </p:txBody>
      </p:sp>
      <p:sp>
        <p:nvSpPr>
          <p:cNvPr id="161" name="Google Shape;161;gacf7bf790b_1_13"/>
          <p:cNvSpPr/>
          <p:nvPr/>
        </p:nvSpPr>
        <p:spPr>
          <a:xfrm>
            <a:off x="8614050" y="1073550"/>
            <a:ext cx="1968600" cy="6036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Notice how hard this is to see.</a:t>
            </a:r>
            <a:endParaRPr sz="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cf7bf790b_0_0"/>
          <p:cNvSpPr txBox="1"/>
          <p:nvPr>
            <p:ph type="title"/>
          </p:nvPr>
        </p:nvSpPr>
        <p:spPr>
          <a:xfrm>
            <a:off x="1092150" y="398792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 Stories</a:t>
            </a:r>
            <a:endParaRPr/>
          </a:p>
        </p:txBody>
      </p:sp>
      <p:sp>
        <p:nvSpPr>
          <p:cNvPr id="167" name="Google Shape;167;gacf7bf790b_0_0"/>
          <p:cNvSpPr txBox="1"/>
          <p:nvPr>
            <p:ph idx="1" type="body"/>
          </p:nvPr>
        </p:nvSpPr>
        <p:spPr>
          <a:xfrm>
            <a:off x="1092150" y="1410225"/>
            <a:ext cx="4914900" cy="326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177800" lvl="0" marL="2286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/>
              <a:t>“</a:t>
            </a:r>
            <a:r>
              <a:rPr lang="en-US" sz="2000"/>
              <a:t>As a judge, I need a sorted list of today’s competitors and their scores, so that I can announce the winners at the end of the day.”</a:t>
            </a:r>
            <a:endParaRPr sz="2000"/>
          </a:p>
          <a:p>
            <a:pPr indent="-241300" lvl="0" marL="228600" rtl="0" algn="l">
              <a:spcBef>
                <a:spcPts val="2100"/>
              </a:spcBef>
              <a:spcAft>
                <a:spcPts val="2100"/>
              </a:spcAft>
              <a:buSzPts val="2000"/>
              <a:buChar char="●"/>
            </a:pPr>
            <a:r>
              <a:rPr lang="en-US" sz="2000"/>
              <a:t>“As a judge, when a competitor or spectator inquires about current scores, I should be able to search the name of the person and be shown a list of their scores in each class they've competed in so far.”</a:t>
            </a:r>
            <a:endParaRPr sz="2000"/>
          </a:p>
        </p:txBody>
      </p:sp>
      <p:sp>
        <p:nvSpPr>
          <p:cNvPr id="168" name="Google Shape;168;gacf7bf790b_0_0"/>
          <p:cNvSpPr txBox="1"/>
          <p:nvPr>
            <p:ph idx="2" type="body"/>
          </p:nvPr>
        </p:nvSpPr>
        <p:spPr>
          <a:xfrm>
            <a:off x="6184950" y="1410225"/>
            <a:ext cx="4914900" cy="326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177800" lvl="0" marL="2286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/>
              <a:t>“As a webmaster, I need to have a single place on the website to upload the TermLAB file to, so I don’t get frustrated and stop using the program and going back to my old, manual way.”</a:t>
            </a:r>
            <a:endParaRPr sz="2000"/>
          </a:p>
          <a:p>
            <a:pPr indent="-177800" lvl="0" marL="228600" rtl="0" algn="l">
              <a:spcBef>
                <a:spcPts val="21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“As a user of the website, I need to be able to find the class, score, and rank of any given competitor who has competed in this audio season for this organization, so that I can see where I (or my friend) is at on the ranking list.”</a:t>
            </a:r>
            <a:endParaRPr sz="2000"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5"/>
          <p:cNvSpPr txBox="1"/>
          <p:nvPr>
            <p:ph type="title"/>
          </p:nvPr>
        </p:nvSpPr>
        <p:spPr>
          <a:xfrm>
            <a:off x="1858572" y="1734861"/>
            <a:ext cx="8489100" cy="338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Mock-Ups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acf7bf790b_0_17"/>
          <p:cNvSpPr txBox="1"/>
          <p:nvPr>
            <p:ph type="title"/>
          </p:nvPr>
        </p:nvSpPr>
        <p:spPr>
          <a:xfrm>
            <a:off x="1092200" y="1127467"/>
            <a:ext cx="4945500" cy="184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Lookup Screen</a:t>
            </a:r>
            <a:endParaRPr/>
          </a:p>
        </p:txBody>
      </p:sp>
      <p:sp>
        <p:nvSpPr>
          <p:cNvPr id="179" name="Google Shape;179;gacf7bf790b_0_17"/>
          <p:cNvSpPr txBox="1"/>
          <p:nvPr>
            <p:ph idx="1" type="body"/>
          </p:nvPr>
        </p:nvSpPr>
        <p:spPr>
          <a:xfrm>
            <a:off x="1107600" y="3092067"/>
            <a:ext cx="4945500" cy="282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“As a user of the website, I need to be able to find the class, score, and rank of any given competitor who has competed in this audio season for this organization, so that I can see where I (or my friend) is at on the ranking list.”</a:t>
            </a:r>
            <a:endParaRPr/>
          </a:p>
          <a:p>
            <a:pPr indent="0" lvl="0" marL="22860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gacf7bf790b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3108" y="1127475"/>
            <a:ext cx="5754292" cy="479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acf7bf790b_0_24"/>
          <p:cNvSpPr txBox="1"/>
          <p:nvPr>
            <p:ph type="title"/>
          </p:nvPr>
        </p:nvSpPr>
        <p:spPr>
          <a:xfrm>
            <a:off x="1092200" y="1127467"/>
            <a:ext cx="4945500" cy="184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Upload Screen</a:t>
            </a:r>
            <a:endParaRPr/>
          </a:p>
        </p:txBody>
      </p:sp>
      <p:sp>
        <p:nvSpPr>
          <p:cNvPr id="186" name="Google Shape;186;gacf7bf790b_0_24"/>
          <p:cNvSpPr txBox="1"/>
          <p:nvPr>
            <p:ph idx="1" type="body"/>
          </p:nvPr>
        </p:nvSpPr>
        <p:spPr>
          <a:xfrm>
            <a:off x="1107600" y="3092067"/>
            <a:ext cx="4945500" cy="282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-US"/>
              <a:t>“</a:t>
            </a:r>
            <a:r>
              <a:rPr lang="en-US"/>
              <a:t>As a webmaster, I need to have a single place on the website to upload the TermLAB file to, so I don’t get frustrated and stop using the program and going back to my old, manual way.”</a:t>
            </a:r>
            <a:endParaRPr/>
          </a:p>
        </p:txBody>
      </p:sp>
      <p:pic>
        <p:nvPicPr>
          <p:cNvPr id="187" name="Google Shape;187;gacf7bf790b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2200" y="1127475"/>
            <a:ext cx="5670749" cy="480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acf7bf790b_0_1294"/>
          <p:cNvSpPr txBox="1"/>
          <p:nvPr>
            <p:ph type="title"/>
          </p:nvPr>
        </p:nvSpPr>
        <p:spPr>
          <a:xfrm>
            <a:off x="1092200" y="1127467"/>
            <a:ext cx="4945500" cy="184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Winner’s Screen</a:t>
            </a:r>
            <a:endParaRPr/>
          </a:p>
        </p:txBody>
      </p:sp>
      <p:sp>
        <p:nvSpPr>
          <p:cNvPr id="193" name="Google Shape;193;gacf7bf790b_0_1294"/>
          <p:cNvSpPr txBox="1"/>
          <p:nvPr>
            <p:ph idx="1" type="body"/>
          </p:nvPr>
        </p:nvSpPr>
        <p:spPr>
          <a:xfrm>
            <a:off x="1107600" y="3092067"/>
            <a:ext cx="4945500" cy="282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</a:t>
            </a:r>
            <a:r>
              <a:rPr lang="en-US">
                <a:solidFill>
                  <a:srgbClr val="000000"/>
                </a:solidFill>
              </a:rPr>
              <a:t>As a judge, I need a sorted list of today’s competitors and their scores, so that I can announce the winners at the end of the day.</a:t>
            </a:r>
            <a:r>
              <a:rPr lang="en-US"/>
              <a:t>”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gacf7bf790b_0_1294"/>
          <p:cNvPicPr preferRelativeResize="0"/>
          <p:nvPr/>
        </p:nvPicPr>
        <p:blipFill rotWithShape="1">
          <a:blip r:embed="rId3">
            <a:alphaModFix/>
          </a:blip>
          <a:srcRect b="0" l="-7654" r="26565" t="0"/>
          <a:stretch/>
        </p:blipFill>
        <p:spPr>
          <a:xfrm>
            <a:off x="6272650" y="1127475"/>
            <a:ext cx="5181601" cy="452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2020-11-22T19:18:08Z</dcterms:created>
  <dc:creator>Champagne, Reese Adam</dc:creator>
</cp:coreProperties>
</file>